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omments/modernComment_100_0.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0058400" cy="20104100"/>
  <p:notesSz cx="10058400" cy="2010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53BCC64-1C5D-A220-11D9-23789DACB59B}" name="Shallaw Hamza" initials="SH" userId="S::shallaw.hamza@tiu.edu.iq::ae50a588-6c61-461a-99af-ade410a9ae9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816"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omments/modernComment_100_0.xml><?xml version="1.0" encoding="utf-8"?>
<p188:cmLst xmlns:a="http://schemas.openxmlformats.org/drawingml/2006/main" xmlns:r="http://schemas.openxmlformats.org/officeDocument/2006/relationships" xmlns:p188="http://schemas.microsoft.com/office/powerpoint/2018/8/main">
  <p188:cm id="{A8B81669-90E8-4B82-B394-45904A03433A}" authorId="{F53BCC64-1C5D-A220-11D9-23789DACB59B}" created="2023-05-16T08:30:16.524">
    <ac:deMkLst xmlns:ac="http://schemas.microsoft.com/office/drawing/2013/main/command">
      <pc:docMk xmlns:pc="http://schemas.microsoft.com/office/powerpoint/2013/main/command"/>
      <pc:sldMk xmlns:pc="http://schemas.microsoft.com/office/powerpoint/2013/main/command" cId="0" sldId="256"/>
      <ac:spMk id="2" creationId="{DF9A8F7B-A51B-DA21-0F1A-65D6618054D6}"/>
    </ac:deMkLst>
    <p188:txBody>
      <a:bodyPr/>
      <a:lstStyle/>
      <a:p>
        <a:r>
          <a:rPr lang="en-US"/>
          <a:t>Put Your QR code and project code here, You can find Your Special  Code in your NICE account System. Press Download  and it will give you Printed QR Code and Project Code</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54380" y="6232271"/>
            <a:ext cx="8549640" cy="4221861"/>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508760" y="11258296"/>
            <a:ext cx="7040880" cy="502602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5/16/2023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5/16/2023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502920" y="4623943"/>
            <a:ext cx="4375404" cy="13268707"/>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80076" y="4623943"/>
            <a:ext cx="4375404" cy="13268707"/>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5/16/2023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5/16/2023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5/16/2023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02920" y="804164"/>
            <a:ext cx="9052560" cy="3216656"/>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502920" y="4623943"/>
            <a:ext cx="9052560" cy="13268707"/>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419856" y="18696814"/>
            <a:ext cx="3218688" cy="100520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02920" y="18696814"/>
            <a:ext cx="2313432" cy="100520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5/16/2023</a:t>
            </a:fld>
            <a:endParaRPr lang="en-US"/>
          </a:p>
        </p:txBody>
      </p:sp>
      <p:sp>
        <p:nvSpPr>
          <p:cNvPr id="6" name="Holder 6"/>
          <p:cNvSpPr>
            <a:spLocks noGrp="1"/>
          </p:cNvSpPr>
          <p:nvPr>
            <p:ph type="sldNum" sz="quarter" idx="7"/>
          </p:nvPr>
        </p:nvSpPr>
        <p:spPr>
          <a:xfrm>
            <a:off x="7242048" y="18696814"/>
            <a:ext cx="2313432" cy="100520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microsoft.com/office/2018/10/relationships/comments" Target="../comments/modernComment_100_0.xml"/><Relationship Id="rId1" Type="http://schemas.openxmlformats.org/officeDocument/2006/relationships/slideLayout" Target="../slideLayouts/slideLayout5.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3733914" y="1407084"/>
            <a:ext cx="2209686" cy="520655"/>
          </a:xfrm>
          <a:prstGeom prst="rect">
            <a:avLst/>
          </a:prstGeom>
        </p:spPr>
        <p:txBody>
          <a:bodyPr vert="horz" wrap="square" lIns="0" tIns="12700" rIns="0" bIns="0" rtlCol="0">
            <a:spAutoFit/>
          </a:bodyPr>
          <a:lstStyle/>
          <a:p>
            <a:pPr>
              <a:lnSpc>
                <a:spcPct val="100000"/>
              </a:lnSpc>
              <a:spcBef>
                <a:spcPts val="100"/>
              </a:spcBef>
            </a:pPr>
            <a:r>
              <a:rPr lang="en-US" sz="1650" b="1" spc="-5" dirty="0">
                <a:latin typeface="Arial"/>
                <a:cs typeface="Arial"/>
              </a:rPr>
              <a:t>Prepared </a:t>
            </a:r>
            <a:r>
              <a:rPr sz="1650" b="1" spc="-70" dirty="0">
                <a:latin typeface="Arial"/>
                <a:cs typeface="Arial"/>
              </a:rPr>
              <a:t> </a:t>
            </a:r>
            <a:r>
              <a:rPr sz="1650" b="1" dirty="0">
                <a:latin typeface="Arial"/>
                <a:cs typeface="Arial"/>
              </a:rPr>
              <a:t>by:</a:t>
            </a:r>
            <a:br>
              <a:rPr lang="en-US" sz="1650" b="1" dirty="0">
                <a:latin typeface="Arial"/>
                <a:cs typeface="Arial"/>
              </a:rPr>
            </a:br>
            <a:r>
              <a:rPr lang="en-US" sz="1650" b="1" dirty="0">
                <a:latin typeface="Arial"/>
                <a:cs typeface="Arial"/>
              </a:rPr>
              <a:t>Group Members</a:t>
            </a:r>
            <a:endParaRPr sz="1650" dirty="0">
              <a:latin typeface="Arial"/>
              <a:cs typeface="Arial"/>
            </a:endParaRPr>
          </a:p>
        </p:txBody>
      </p:sp>
      <p:sp>
        <p:nvSpPr>
          <p:cNvPr id="4" name="object 4"/>
          <p:cNvSpPr txBox="1"/>
          <p:nvPr/>
        </p:nvSpPr>
        <p:spPr>
          <a:xfrm>
            <a:off x="3646540" y="878854"/>
            <a:ext cx="4508500" cy="382156"/>
          </a:xfrm>
          <a:prstGeom prst="rect">
            <a:avLst/>
          </a:prstGeom>
        </p:spPr>
        <p:txBody>
          <a:bodyPr vert="horz" wrap="square" lIns="0" tIns="12700" rIns="0" bIns="0" rtlCol="0">
            <a:spAutoFit/>
          </a:bodyPr>
          <a:lstStyle/>
          <a:p>
            <a:pPr algn="ctr">
              <a:lnSpc>
                <a:spcPct val="100000"/>
              </a:lnSpc>
              <a:spcBef>
                <a:spcPts val="100"/>
              </a:spcBef>
            </a:pPr>
            <a:r>
              <a:rPr lang="en-US" sz="2400" dirty="0">
                <a:solidFill>
                  <a:srgbClr val="00B050"/>
                </a:solidFill>
                <a:latin typeface="Texta Black" panose="02000000000000000000" pitchFamily="2" charset="0"/>
                <a:cs typeface="Bauhaus 93"/>
              </a:rPr>
              <a:t>Project Title</a:t>
            </a:r>
            <a:endParaRPr sz="2400" dirty="0">
              <a:solidFill>
                <a:srgbClr val="00B050"/>
              </a:solidFill>
              <a:latin typeface="Texta Black" panose="02000000000000000000" pitchFamily="2" charset="0"/>
              <a:cs typeface="Bauhaus 93"/>
            </a:endParaRPr>
          </a:p>
        </p:txBody>
      </p:sp>
      <p:sp>
        <p:nvSpPr>
          <p:cNvPr id="5" name="object 5"/>
          <p:cNvSpPr/>
          <p:nvPr/>
        </p:nvSpPr>
        <p:spPr>
          <a:xfrm>
            <a:off x="3679995" y="820513"/>
            <a:ext cx="5860766" cy="2052955"/>
          </a:xfrm>
          <a:custGeom>
            <a:avLst/>
            <a:gdLst/>
            <a:ahLst/>
            <a:cxnLst/>
            <a:rect l="l" t="t" r="r" b="b"/>
            <a:pathLst>
              <a:path w="6978650" h="2052955">
                <a:moveTo>
                  <a:pt x="0" y="2052362"/>
                </a:moveTo>
                <a:lnTo>
                  <a:pt x="6978097" y="2052362"/>
                </a:lnTo>
                <a:lnTo>
                  <a:pt x="6978097" y="0"/>
                </a:lnTo>
                <a:lnTo>
                  <a:pt x="0" y="0"/>
                </a:lnTo>
                <a:lnTo>
                  <a:pt x="0" y="2052362"/>
                </a:lnTo>
              </a:path>
            </a:pathLst>
          </a:custGeom>
          <a:ln w="3175">
            <a:solidFill>
              <a:srgbClr val="000000"/>
            </a:solidFill>
          </a:ln>
        </p:spPr>
        <p:txBody>
          <a:bodyPr wrap="square" lIns="0" tIns="0" rIns="0" bIns="0" rtlCol="0"/>
          <a:lstStyle/>
          <a:p>
            <a:endParaRPr/>
          </a:p>
        </p:txBody>
      </p:sp>
      <p:sp>
        <p:nvSpPr>
          <p:cNvPr id="7" name="object 7"/>
          <p:cNvSpPr/>
          <p:nvPr/>
        </p:nvSpPr>
        <p:spPr>
          <a:xfrm>
            <a:off x="99297" y="201431"/>
            <a:ext cx="9851390" cy="19703415"/>
          </a:xfrm>
          <a:custGeom>
            <a:avLst/>
            <a:gdLst/>
            <a:ahLst/>
            <a:cxnLst/>
            <a:rect l="l" t="t" r="r" b="b"/>
            <a:pathLst>
              <a:path w="9851390" h="19703415">
                <a:moveTo>
                  <a:pt x="0" y="19702832"/>
                </a:moveTo>
                <a:lnTo>
                  <a:pt x="0" y="0"/>
                </a:lnTo>
                <a:lnTo>
                  <a:pt x="9851363" y="0"/>
                </a:lnTo>
                <a:lnTo>
                  <a:pt x="9851363" y="19702832"/>
                </a:lnTo>
                <a:lnTo>
                  <a:pt x="0" y="19702832"/>
                </a:lnTo>
              </a:path>
            </a:pathLst>
          </a:custGeom>
          <a:ln w="3175">
            <a:solidFill>
              <a:srgbClr val="000000"/>
            </a:solidFill>
          </a:ln>
        </p:spPr>
        <p:txBody>
          <a:bodyPr wrap="square" lIns="0" tIns="0" rIns="0" bIns="0" rtlCol="0"/>
          <a:lstStyle/>
          <a:p>
            <a:endParaRPr/>
          </a:p>
        </p:txBody>
      </p:sp>
      <p:sp>
        <p:nvSpPr>
          <p:cNvPr id="9" name="object 9"/>
          <p:cNvSpPr/>
          <p:nvPr/>
        </p:nvSpPr>
        <p:spPr>
          <a:xfrm>
            <a:off x="509748" y="820513"/>
            <a:ext cx="3136792" cy="2052955"/>
          </a:xfrm>
          <a:custGeom>
            <a:avLst/>
            <a:gdLst/>
            <a:ahLst/>
            <a:cxnLst/>
            <a:rect l="l" t="t" r="r" b="b"/>
            <a:pathLst>
              <a:path w="2052955" h="2052955">
                <a:moveTo>
                  <a:pt x="0" y="2052362"/>
                </a:moveTo>
                <a:lnTo>
                  <a:pt x="2052362" y="2052362"/>
                </a:lnTo>
                <a:lnTo>
                  <a:pt x="2052362" y="0"/>
                </a:lnTo>
                <a:lnTo>
                  <a:pt x="0" y="0"/>
                </a:lnTo>
                <a:lnTo>
                  <a:pt x="0" y="2052362"/>
                </a:lnTo>
              </a:path>
            </a:pathLst>
          </a:custGeom>
          <a:ln w="3175">
            <a:solidFill>
              <a:srgbClr val="000000"/>
            </a:solidFill>
          </a:ln>
        </p:spPr>
        <p:txBody>
          <a:bodyPr wrap="square" lIns="0" tIns="0" rIns="0" bIns="0" rtlCol="0"/>
          <a:lstStyle/>
          <a:p>
            <a:endParaRPr/>
          </a:p>
        </p:txBody>
      </p:sp>
      <p:sp>
        <p:nvSpPr>
          <p:cNvPr id="12" name="object 12"/>
          <p:cNvSpPr txBox="1"/>
          <p:nvPr/>
        </p:nvSpPr>
        <p:spPr>
          <a:xfrm>
            <a:off x="3734044" y="2353650"/>
            <a:ext cx="5201285" cy="276229"/>
          </a:xfrm>
          <a:prstGeom prst="rect">
            <a:avLst/>
          </a:prstGeom>
        </p:spPr>
        <p:txBody>
          <a:bodyPr vert="horz" wrap="square" lIns="0" tIns="12700" rIns="0" bIns="0" rtlCol="0">
            <a:spAutoFit/>
          </a:bodyPr>
          <a:lstStyle/>
          <a:p>
            <a:pPr marL="1520825" marR="5080" indent="-1521460">
              <a:lnSpc>
                <a:spcPct val="112700"/>
              </a:lnSpc>
              <a:spcBef>
                <a:spcPts val="100"/>
              </a:spcBef>
            </a:pPr>
            <a:r>
              <a:rPr sz="1650" b="1" dirty="0">
                <a:latin typeface="Arial"/>
                <a:cs typeface="Arial"/>
              </a:rPr>
              <a:t>Supervised by:</a:t>
            </a:r>
            <a:endParaRPr sz="1650" dirty="0">
              <a:latin typeface="Arial"/>
              <a:cs typeface="Arial"/>
            </a:endParaRPr>
          </a:p>
        </p:txBody>
      </p:sp>
      <p:sp>
        <p:nvSpPr>
          <p:cNvPr id="13" name="object 13"/>
          <p:cNvSpPr txBox="1"/>
          <p:nvPr/>
        </p:nvSpPr>
        <p:spPr>
          <a:xfrm>
            <a:off x="509748" y="3119168"/>
            <a:ext cx="9030970" cy="1191095"/>
          </a:xfrm>
          <a:prstGeom prst="rect">
            <a:avLst/>
          </a:prstGeom>
          <a:ln w="38100">
            <a:solidFill>
              <a:srgbClr val="00B050"/>
            </a:solidFill>
          </a:ln>
        </p:spPr>
        <p:txBody>
          <a:bodyPr vert="horz" wrap="square" lIns="0" tIns="91440" rIns="0" bIns="0" rtlCol="0">
            <a:spAutoFit/>
          </a:bodyPr>
          <a:lstStyle/>
          <a:p>
            <a:pPr marL="8255" algn="ctr">
              <a:lnSpc>
                <a:spcPct val="100000"/>
              </a:lnSpc>
              <a:spcBef>
                <a:spcPts val="720"/>
              </a:spcBef>
            </a:pPr>
            <a:r>
              <a:rPr lang="en-US" sz="1650" b="1" spc="-5" dirty="0">
                <a:solidFill>
                  <a:srgbClr val="00B050"/>
                </a:solidFill>
                <a:latin typeface="Century Gothic"/>
                <a:cs typeface="Century Gothic"/>
              </a:rPr>
              <a:t>Project Concept</a:t>
            </a:r>
            <a:endParaRPr sz="1650" dirty="0">
              <a:solidFill>
                <a:srgbClr val="00B050"/>
              </a:solidFill>
              <a:latin typeface="Century Gothic"/>
              <a:cs typeface="Century Gothic"/>
            </a:endParaRPr>
          </a:p>
          <a:p>
            <a:pPr marL="139700" marR="144780" indent="-19050" algn="ctr">
              <a:lnSpc>
                <a:spcPct val="104299"/>
              </a:lnSpc>
              <a:spcBef>
                <a:spcPts val="10"/>
              </a:spcBef>
            </a:pPr>
            <a:r>
              <a:rPr sz="1800" spc="5" dirty="0">
                <a:latin typeface="Arial"/>
                <a:cs typeface="Arial"/>
              </a:rPr>
              <a:t>Inside this </a:t>
            </a:r>
            <a:r>
              <a:rPr sz="1800" dirty="0">
                <a:latin typeface="Arial"/>
                <a:cs typeface="Arial"/>
              </a:rPr>
              <a:t>boundary write about </a:t>
            </a:r>
            <a:r>
              <a:rPr sz="1800" spc="5" dirty="0">
                <a:latin typeface="Arial"/>
                <a:cs typeface="Arial"/>
              </a:rPr>
              <a:t>your concept </a:t>
            </a:r>
            <a:r>
              <a:rPr sz="1800" dirty="0">
                <a:latin typeface="Arial"/>
                <a:cs typeface="Arial"/>
              </a:rPr>
              <a:t>development, it's better </a:t>
            </a:r>
            <a:r>
              <a:rPr sz="1800" spc="5" dirty="0">
                <a:latin typeface="Arial"/>
                <a:cs typeface="Arial"/>
              </a:rPr>
              <a:t>to use sketch/s  and </a:t>
            </a:r>
            <a:r>
              <a:rPr sz="1800" dirty="0">
                <a:latin typeface="Arial"/>
                <a:cs typeface="Arial"/>
              </a:rPr>
              <a:t>diagram/s or photo/s </a:t>
            </a:r>
            <a:r>
              <a:rPr sz="1800" spc="5" dirty="0">
                <a:latin typeface="Arial"/>
                <a:cs typeface="Arial"/>
              </a:rPr>
              <a:t>to </a:t>
            </a:r>
            <a:r>
              <a:rPr sz="1800" dirty="0">
                <a:latin typeface="Arial"/>
                <a:cs typeface="Arial"/>
              </a:rPr>
              <a:t>display </a:t>
            </a:r>
            <a:r>
              <a:rPr sz="1800" spc="5" dirty="0">
                <a:latin typeface="Arial"/>
                <a:cs typeface="Arial"/>
              </a:rPr>
              <a:t>clear knowledge </a:t>
            </a:r>
            <a:r>
              <a:rPr sz="1800" dirty="0">
                <a:latin typeface="Arial"/>
                <a:cs typeface="Arial"/>
              </a:rPr>
              <a:t>about </a:t>
            </a:r>
            <a:r>
              <a:rPr sz="1800" spc="5" dirty="0">
                <a:latin typeface="Arial"/>
                <a:cs typeface="Arial"/>
              </a:rPr>
              <a:t>your </a:t>
            </a:r>
            <a:r>
              <a:rPr sz="1800" dirty="0">
                <a:latin typeface="Arial"/>
                <a:cs typeface="Arial"/>
              </a:rPr>
              <a:t>work, </a:t>
            </a:r>
            <a:r>
              <a:rPr sz="1800" spc="5" dirty="0">
                <a:latin typeface="Arial"/>
                <a:cs typeface="Arial"/>
              </a:rPr>
              <a:t>After </a:t>
            </a:r>
            <a:r>
              <a:rPr sz="1800" dirty="0">
                <a:latin typeface="Arial"/>
                <a:cs typeface="Arial"/>
              </a:rPr>
              <a:t>illustrating  </a:t>
            </a:r>
            <a:r>
              <a:rPr sz="1800" spc="5" dirty="0">
                <a:latin typeface="Arial"/>
                <a:cs typeface="Arial"/>
              </a:rPr>
              <a:t>your </a:t>
            </a:r>
            <a:r>
              <a:rPr sz="1800" dirty="0">
                <a:latin typeface="Arial"/>
                <a:cs typeface="Arial"/>
              </a:rPr>
              <a:t>idea please </a:t>
            </a:r>
            <a:r>
              <a:rPr sz="1800" spc="5" dirty="0">
                <a:latin typeface="Arial"/>
                <a:cs typeface="Arial"/>
              </a:rPr>
              <a:t>remove this</a:t>
            </a:r>
            <a:r>
              <a:rPr sz="1800" spc="-10" dirty="0">
                <a:latin typeface="Arial"/>
                <a:cs typeface="Arial"/>
              </a:rPr>
              <a:t> </a:t>
            </a:r>
            <a:r>
              <a:rPr sz="1800" dirty="0">
                <a:latin typeface="Arial"/>
                <a:cs typeface="Arial"/>
              </a:rPr>
              <a:t>paragraph.</a:t>
            </a:r>
          </a:p>
        </p:txBody>
      </p:sp>
      <p:sp>
        <p:nvSpPr>
          <p:cNvPr id="14" name="object 14"/>
          <p:cNvSpPr txBox="1"/>
          <p:nvPr/>
        </p:nvSpPr>
        <p:spPr>
          <a:xfrm>
            <a:off x="509748" y="13905530"/>
            <a:ext cx="9030970" cy="5281574"/>
          </a:xfrm>
          <a:prstGeom prst="rect">
            <a:avLst/>
          </a:prstGeom>
          <a:ln w="38100">
            <a:solidFill>
              <a:srgbClr val="00B050"/>
            </a:solidFill>
          </a:ln>
        </p:spPr>
        <p:txBody>
          <a:bodyPr vert="horz" wrap="square" lIns="0" tIns="132715" rIns="0" bIns="0" rtlCol="0">
            <a:spAutoFit/>
          </a:bodyPr>
          <a:lstStyle/>
          <a:p>
            <a:pPr marL="2731135">
              <a:lnSpc>
                <a:spcPct val="100000"/>
              </a:lnSpc>
              <a:spcBef>
                <a:spcPts val="1045"/>
              </a:spcBef>
            </a:pPr>
            <a:r>
              <a:rPr lang="en-US" sz="1650" b="1" spc="-10" dirty="0">
                <a:solidFill>
                  <a:srgbClr val="00B050"/>
                </a:solidFill>
                <a:latin typeface="Century Gothic"/>
                <a:cs typeface="Century Gothic"/>
              </a:rPr>
              <a:t>RESULTS AND CONCLUSION</a:t>
            </a:r>
            <a:endParaRPr sz="1650" dirty="0">
              <a:solidFill>
                <a:srgbClr val="00B050"/>
              </a:solidFill>
              <a:latin typeface="Century Gothic"/>
              <a:cs typeface="Century Gothic"/>
            </a:endParaRPr>
          </a:p>
          <a:p>
            <a:pPr>
              <a:lnSpc>
                <a:spcPct val="100000"/>
              </a:lnSpc>
              <a:spcBef>
                <a:spcPts val="25"/>
              </a:spcBef>
            </a:pPr>
            <a:endParaRPr lang="en-US" sz="2650" dirty="0">
              <a:latin typeface="Times New Roman"/>
              <a:cs typeface="Times New Roman"/>
            </a:endParaRPr>
          </a:p>
          <a:p>
            <a:pPr>
              <a:lnSpc>
                <a:spcPct val="100000"/>
              </a:lnSpc>
              <a:spcBef>
                <a:spcPts val="25"/>
              </a:spcBef>
            </a:pPr>
            <a:endParaRPr lang="en-US" sz="2650" dirty="0">
              <a:latin typeface="Times New Roman"/>
              <a:cs typeface="Times New Roman"/>
            </a:endParaRPr>
          </a:p>
          <a:p>
            <a:pPr>
              <a:lnSpc>
                <a:spcPct val="100000"/>
              </a:lnSpc>
              <a:spcBef>
                <a:spcPts val="25"/>
              </a:spcBef>
            </a:pPr>
            <a:endParaRPr lang="en-US" sz="2650" dirty="0">
              <a:latin typeface="Times New Roman"/>
              <a:cs typeface="Times New Roman"/>
            </a:endParaRPr>
          </a:p>
          <a:p>
            <a:pPr>
              <a:lnSpc>
                <a:spcPct val="100000"/>
              </a:lnSpc>
              <a:spcBef>
                <a:spcPts val="25"/>
              </a:spcBef>
            </a:pPr>
            <a:endParaRPr lang="en-US" sz="2650" dirty="0">
              <a:latin typeface="Times New Roman"/>
              <a:cs typeface="Times New Roman"/>
            </a:endParaRPr>
          </a:p>
          <a:p>
            <a:pPr>
              <a:lnSpc>
                <a:spcPct val="100000"/>
              </a:lnSpc>
              <a:spcBef>
                <a:spcPts val="25"/>
              </a:spcBef>
            </a:pPr>
            <a:endParaRPr lang="en-US" sz="2650" dirty="0">
              <a:latin typeface="Times New Roman"/>
              <a:cs typeface="Times New Roman"/>
            </a:endParaRPr>
          </a:p>
          <a:p>
            <a:pPr>
              <a:lnSpc>
                <a:spcPct val="100000"/>
              </a:lnSpc>
              <a:spcBef>
                <a:spcPts val="25"/>
              </a:spcBef>
            </a:pPr>
            <a:endParaRPr lang="en-US" sz="2650" dirty="0">
              <a:latin typeface="Times New Roman"/>
              <a:cs typeface="Times New Roman"/>
            </a:endParaRPr>
          </a:p>
          <a:p>
            <a:pPr>
              <a:lnSpc>
                <a:spcPct val="100000"/>
              </a:lnSpc>
              <a:spcBef>
                <a:spcPts val="25"/>
              </a:spcBef>
            </a:pPr>
            <a:endParaRPr lang="en-US" sz="2650" dirty="0">
              <a:latin typeface="Times New Roman"/>
              <a:cs typeface="Times New Roman"/>
            </a:endParaRPr>
          </a:p>
          <a:p>
            <a:pPr>
              <a:lnSpc>
                <a:spcPct val="100000"/>
              </a:lnSpc>
              <a:spcBef>
                <a:spcPts val="25"/>
              </a:spcBef>
            </a:pPr>
            <a:endParaRPr lang="en-US" sz="2650" dirty="0">
              <a:latin typeface="Times New Roman"/>
              <a:cs typeface="Times New Roman"/>
            </a:endParaRPr>
          </a:p>
          <a:p>
            <a:pPr>
              <a:lnSpc>
                <a:spcPct val="100000"/>
              </a:lnSpc>
              <a:spcBef>
                <a:spcPts val="25"/>
              </a:spcBef>
            </a:pPr>
            <a:endParaRPr lang="en-US" sz="2650" dirty="0">
              <a:latin typeface="Times New Roman"/>
              <a:cs typeface="Times New Roman"/>
            </a:endParaRPr>
          </a:p>
          <a:p>
            <a:pPr>
              <a:lnSpc>
                <a:spcPct val="100000"/>
              </a:lnSpc>
              <a:spcBef>
                <a:spcPts val="25"/>
              </a:spcBef>
            </a:pPr>
            <a:endParaRPr lang="en-US" sz="2650" dirty="0">
              <a:latin typeface="Times New Roman"/>
              <a:cs typeface="Times New Roman"/>
            </a:endParaRPr>
          </a:p>
          <a:p>
            <a:pPr>
              <a:lnSpc>
                <a:spcPct val="100000"/>
              </a:lnSpc>
              <a:spcBef>
                <a:spcPts val="25"/>
              </a:spcBef>
            </a:pPr>
            <a:endParaRPr lang="en-US" sz="2650" dirty="0">
              <a:latin typeface="Times New Roman"/>
              <a:cs typeface="Times New Roman"/>
            </a:endParaRPr>
          </a:p>
          <a:p>
            <a:pPr>
              <a:lnSpc>
                <a:spcPct val="100000"/>
              </a:lnSpc>
              <a:spcBef>
                <a:spcPts val="25"/>
              </a:spcBef>
            </a:pPr>
            <a:endParaRPr sz="2650" dirty="0">
              <a:latin typeface="Times New Roman"/>
              <a:cs typeface="Times New Roman"/>
            </a:endParaRPr>
          </a:p>
        </p:txBody>
      </p:sp>
      <p:pic>
        <p:nvPicPr>
          <p:cNvPr id="18" name="Picture 17" descr="Icon&#10;&#10;Description automatically generated">
            <a:extLst>
              <a:ext uri="{FF2B5EF4-FFF2-40B4-BE49-F238E27FC236}">
                <a16:creationId xmlns:a16="http://schemas.microsoft.com/office/drawing/2014/main" id="{D50F2D9E-AA88-4D34-B065-E7E819A7B3E9}"/>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5672" t="6747" r="15746" b="8543"/>
          <a:stretch/>
        </p:blipFill>
        <p:spPr>
          <a:xfrm>
            <a:off x="8570064" y="1685146"/>
            <a:ext cx="878736" cy="1129330"/>
          </a:xfrm>
          <a:prstGeom prst="rect">
            <a:avLst/>
          </a:prstGeom>
        </p:spPr>
      </p:pic>
      <p:sp>
        <p:nvSpPr>
          <p:cNvPr id="19" name="object 4">
            <a:extLst>
              <a:ext uri="{FF2B5EF4-FFF2-40B4-BE49-F238E27FC236}">
                <a16:creationId xmlns:a16="http://schemas.microsoft.com/office/drawing/2014/main" id="{445462E8-99F5-47BC-9415-A6E191481A52}"/>
              </a:ext>
            </a:extLst>
          </p:cNvPr>
          <p:cNvSpPr txBox="1"/>
          <p:nvPr/>
        </p:nvSpPr>
        <p:spPr>
          <a:xfrm>
            <a:off x="762000" y="265677"/>
            <a:ext cx="7575662" cy="382156"/>
          </a:xfrm>
          <a:prstGeom prst="rect">
            <a:avLst/>
          </a:prstGeom>
        </p:spPr>
        <p:txBody>
          <a:bodyPr vert="horz" wrap="square" lIns="0" tIns="12700" rIns="0" bIns="0" rtlCol="0">
            <a:spAutoFit/>
          </a:bodyPr>
          <a:lstStyle/>
          <a:p>
            <a:pPr algn="ctr">
              <a:lnSpc>
                <a:spcPct val="100000"/>
              </a:lnSpc>
              <a:spcBef>
                <a:spcPts val="100"/>
              </a:spcBef>
            </a:pPr>
            <a:r>
              <a:rPr lang="en-US" sz="2400" dirty="0">
                <a:solidFill>
                  <a:srgbClr val="00B050"/>
                </a:solidFill>
                <a:latin typeface="Texta Black" panose="02000000000000000000" pitchFamily="2" charset="0"/>
                <a:cs typeface="Bauhaus 93"/>
              </a:rPr>
              <a:t>Tishk International University- Faculty of Engineering</a:t>
            </a:r>
            <a:endParaRPr sz="2400" dirty="0">
              <a:solidFill>
                <a:srgbClr val="00B050"/>
              </a:solidFill>
              <a:latin typeface="Texta Black" panose="02000000000000000000" pitchFamily="2" charset="0"/>
              <a:cs typeface="Bauhaus 93"/>
            </a:endParaRPr>
          </a:p>
        </p:txBody>
      </p:sp>
      <p:sp>
        <p:nvSpPr>
          <p:cNvPr id="21" name="object 13">
            <a:extLst>
              <a:ext uri="{FF2B5EF4-FFF2-40B4-BE49-F238E27FC236}">
                <a16:creationId xmlns:a16="http://schemas.microsoft.com/office/drawing/2014/main" id="{9BB88A99-B6FC-44DB-9A87-C38E007A9F1A}"/>
              </a:ext>
            </a:extLst>
          </p:cNvPr>
          <p:cNvSpPr txBox="1"/>
          <p:nvPr/>
        </p:nvSpPr>
        <p:spPr>
          <a:xfrm>
            <a:off x="509748" y="8042067"/>
            <a:ext cx="9030970" cy="1400383"/>
          </a:xfrm>
          <a:prstGeom prst="rect">
            <a:avLst/>
          </a:prstGeom>
          <a:ln w="38100">
            <a:solidFill>
              <a:srgbClr val="00B050"/>
            </a:solidFill>
          </a:ln>
        </p:spPr>
        <p:txBody>
          <a:bodyPr vert="horz" wrap="square" lIns="0" tIns="91440" rIns="0" bIns="0" rtlCol="0">
            <a:spAutoFit/>
          </a:bodyPr>
          <a:lstStyle/>
          <a:p>
            <a:pPr marL="8255" algn="ctr">
              <a:lnSpc>
                <a:spcPct val="100000"/>
              </a:lnSpc>
              <a:spcBef>
                <a:spcPts val="720"/>
              </a:spcBef>
            </a:pPr>
            <a:r>
              <a:rPr lang="en-US" sz="1650" b="1" spc="-5" dirty="0">
                <a:solidFill>
                  <a:srgbClr val="00B050"/>
                </a:solidFill>
                <a:latin typeface="Century Gothic"/>
                <a:cs typeface="Century Gothic"/>
              </a:rPr>
              <a:t>Material and procedure </a:t>
            </a:r>
          </a:p>
          <a:p>
            <a:pPr marL="8255" algn="ctr">
              <a:lnSpc>
                <a:spcPct val="100000"/>
              </a:lnSpc>
              <a:spcBef>
                <a:spcPts val="720"/>
              </a:spcBef>
            </a:pPr>
            <a:endParaRPr lang="en-US" sz="1650" b="1" spc="-5" dirty="0">
              <a:solidFill>
                <a:srgbClr val="5B5BB8"/>
              </a:solidFill>
              <a:latin typeface="Century Gothic"/>
              <a:cs typeface="Arial"/>
            </a:endParaRPr>
          </a:p>
          <a:p>
            <a:pPr marL="8255" algn="ctr">
              <a:lnSpc>
                <a:spcPct val="100000"/>
              </a:lnSpc>
              <a:spcBef>
                <a:spcPts val="720"/>
              </a:spcBef>
            </a:pPr>
            <a:endParaRPr lang="en-US" sz="1650" b="1" spc="-5" dirty="0">
              <a:solidFill>
                <a:srgbClr val="5B5BB8"/>
              </a:solidFill>
              <a:latin typeface="Century Gothic"/>
              <a:cs typeface="Arial"/>
            </a:endParaRPr>
          </a:p>
          <a:p>
            <a:pPr marL="8255" algn="ctr">
              <a:lnSpc>
                <a:spcPct val="100000"/>
              </a:lnSpc>
              <a:spcBef>
                <a:spcPts val="720"/>
              </a:spcBef>
            </a:pPr>
            <a:endParaRPr sz="1800" dirty="0">
              <a:latin typeface="Arial"/>
              <a:cs typeface="Arial"/>
            </a:endParaRPr>
          </a:p>
        </p:txBody>
      </p:sp>
      <p:sp>
        <p:nvSpPr>
          <p:cNvPr id="23" name="object 14">
            <a:extLst>
              <a:ext uri="{FF2B5EF4-FFF2-40B4-BE49-F238E27FC236}">
                <a16:creationId xmlns:a16="http://schemas.microsoft.com/office/drawing/2014/main" id="{738D9561-6580-4766-9F08-6E0017465E1C}"/>
              </a:ext>
            </a:extLst>
          </p:cNvPr>
          <p:cNvSpPr txBox="1"/>
          <p:nvPr/>
        </p:nvSpPr>
        <p:spPr>
          <a:xfrm>
            <a:off x="548119" y="4772249"/>
            <a:ext cx="9030970" cy="2936830"/>
          </a:xfrm>
          <a:prstGeom prst="rect">
            <a:avLst/>
          </a:prstGeom>
          <a:ln w="38100">
            <a:solidFill>
              <a:srgbClr val="00B050"/>
            </a:solidFill>
          </a:ln>
        </p:spPr>
        <p:txBody>
          <a:bodyPr vert="horz" wrap="square" lIns="0" tIns="132715" rIns="0" bIns="0" rtlCol="0">
            <a:spAutoFit/>
          </a:bodyPr>
          <a:lstStyle/>
          <a:p>
            <a:pPr marL="2731135">
              <a:lnSpc>
                <a:spcPct val="100000"/>
              </a:lnSpc>
              <a:spcBef>
                <a:spcPts val="1045"/>
              </a:spcBef>
            </a:pPr>
            <a:r>
              <a:rPr sz="1650" b="1" spc="-10" dirty="0">
                <a:solidFill>
                  <a:srgbClr val="00B050"/>
                </a:solidFill>
                <a:latin typeface="Century Gothic"/>
                <a:cs typeface="Century Gothic"/>
              </a:rPr>
              <a:t>PROJECT </a:t>
            </a:r>
            <a:r>
              <a:rPr sz="1650" b="1" spc="-5" dirty="0">
                <a:solidFill>
                  <a:srgbClr val="00B050"/>
                </a:solidFill>
                <a:latin typeface="Century Gothic"/>
                <a:cs typeface="Century Gothic"/>
              </a:rPr>
              <a:t>ANALYSIS AND</a:t>
            </a:r>
            <a:r>
              <a:rPr sz="1650" b="1" spc="5" dirty="0">
                <a:solidFill>
                  <a:srgbClr val="00B050"/>
                </a:solidFill>
                <a:latin typeface="Century Gothic"/>
                <a:cs typeface="Century Gothic"/>
              </a:rPr>
              <a:t> </a:t>
            </a:r>
            <a:r>
              <a:rPr sz="1650" b="1" spc="-10" dirty="0">
                <a:solidFill>
                  <a:srgbClr val="00B050"/>
                </a:solidFill>
                <a:latin typeface="Century Gothic"/>
                <a:cs typeface="Century Gothic"/>
              </a:rPr>
              <a:t>DECISION</a:t>
            </a:r>
            <a:endParaRPr sz="2650" dirty="0">
              <a:latin typeface="Times New Roman"/>
              <a:cs typeface="Times New Roman"/>
            </a:endParaRPr>
          </a:p>
          <a:p>
            <a:pPr marL="843915" marR="593090" indent="-24130" algn="ctr">
              <a:lnSpc>
                <a:spcPct val="106000"/>
              </a:lnSpc>
            </a:pPr>
            <a:r>
              <a:rPr sz="1750" spc="15" dirty="0">
                <a:latin typeface="Arial"/>
                <a:cs typeface="Arial"/>
              </a:rPr>
              <a:t>Inside </a:t>
            </a:r>
            <a:r>
              <a:rPr sz="1750" spc="10" dirty="0">
                <a:latin typeface="Arial"/>
                <a:cs typeface="Arial"/>
              </a:rPr>
              <a:t>this boundary, analyze </a:t>
            </a:r>
            <a:r>
              <a:rPr sz="1750" spc="15" dirty="0">
                <a:latin typeface="Arial"/>
                <a:cs typeface="Arial"/>
              </a:rPr>
              <a:t>and </a:t>
            </a:r>
            <a:r>
              <a:rPr sz="1750" spc="10" dirty="0">
                <a:latin typeface="Arial"/>
                <a:cs typeface="Arial"/>
              </a:rPr>
              <a:t>explain </a:t>
            </a:r>
            <a:r>
              <a:rPr sz="1750" spc="15" dirty="0">
                <a:latin typeface="Arial"/>
                <a:cs typeface="Arial"/>
              </a:rPr>
              <a:t>the </a:t>
            </a:r>
            <a:r>
              <a:rPr sz="1750" spc="20" dirty="0">
                <a:latin typeface="Arial"/>
                <a:cs typeface="Arial"/>
              </a:rPr>
              <a:t>most </a:t>
            </a:r>
            <a:r>
              <a:rPr sz="1750" spc="10" dirty="0">
                <a:latin typeface="Arial"/>
                <a:cs typeface="Arial"/>
              </a:rPr>
              <a:t>critical parts of </a:t>
            </a:r>
            <a:r>
              <a:rPr sz="1750" spc="15" dirty="0">
                <a:latin typeface="Arial"/>
                <a:cs typeface="Arial"/>
              </a:rPr>
              <a:t>your  </a:t>
            </a:r>
            <a:r>
              <a:rPr sz="1750" spc="10" dirty="0">
                <a:latin typeface="Arial"/>
                <a:cs typeface="Arial"/>
              </a:rPr>
              <a:t>project. </a:t>
            </a:r>
            <a:r>
              <a:rPr sz="1750" spc="15" dirty="0">
                <a:latin typeface="Arial"/>
                <a:cs typeface="Arial"/>
              </a:rPr>
              <a:t>For </a:t>
            </a:r>
            <a:r>
              <a:rPr sz="1750" spc="10" dirty="0">
                <a:latin typeface="Arial"/>
                <a:cs typeface="Arial"/>
              </a:rPr>
              <a:t>instance, </a:t>
            </a:r>
            <a:r>
              <a:rPr sz="1750" spc="15" dirty="0">
                <a:latin typeface="Arial"/>
                <a:cs typeface="Arial"/>
              </a:rPr>
              <a:t>you can </a:t>
            </a:r>
            <a:r>
              <a:rPr sz="1750" spc="10" dirty="0">
                <a:latin typeface="Arial"/>
                <a:cs typeface="Arial"/>
              </a:rPr>
              <a:t>write about different </a:t>
            </a:r>
            <a:r>
              <a:rPr sz="1750" spc="5" dirty="0">
                <a:latin typeface="Arial"/>
                <a:cs typeface="Arial"/>
              </a:rPr>
              <a:t>activities </a:t>
            </a:r>
            <a:r>
              <a:rPr sz="1750" spc="10" dirty="0">
                <a:latin typeface="Arial"/>
                <a:cs typeface="Arial"/>
              </a:rPr>
              <a:t>inside </a:t>
            </a:r>
            <a:r>
              <a:rPr sz="1750" spc="15" dirty="0">
                <a:latin typeface="Arial"/>
                <a:cs typeface="Arial"/>
              </a:rPr>
              <a:t>the  </a:t>
            </a:r>
            <a:r>
              <a:rPr sz="1750" spc="10" dirty="0">
                <a:latin typeface="Arial"/>
                <a:cs typeface="Arial"/>
              </a:rPr>
              <a:t>departments, solid, </a:t>
            </a:r>
            <a:r>
              <a:rPr sz="1750" spc="15" dirty="0">
                <a:latin typeface="Arial"/>
                <a:cs typeface="Arial"/>
              </a:rPr>
              <a:t>voids, sun </a:t>
            </a:r>
            <a:r>
              <a:rPr sz="1750" spc="10" dirty="0">
                <a:latin typeface="Arial"/>
                <a:cs typeface="Arial"/>
              </a:rPr>
              <a:t>path diagrams, greenery parts, </a:t>
            </a:r>
            <a:r>
              <a:rPr sz="1750" spc="15" dirty="0">
                <a:latin typeface="Arial"/>
                <a:cs typeface="Arial"/>
              </a:rPr>
              <a:t>human and  car </a:t>
            </a:r>
            <a:r>
              <a:rPr sz="1750" spc="20" dirty="0">
                <a:latin typeface="Arial"/>
                <a:cs typeface="Arial"/>
              </a:rPr>
              <a:t>movement </a:t>
            </a:r>
            <a:r>
              <a:rPr sz="1750" spc="10" dirty="0">
                <a:latin typeface="Arial"/>
                <a:cs typeface="Arial"/>
              </a:rPr>
              <a:t>inside </a:t>
            </a:r>
            <a:r>
              <a:rPr sz="1750" spc="15" dirty="0">
                <a:latin typeface="Arial"/>
                <a:cs typeface="Arial"/>
              </a:rPr>
              <a:t>the </a:t>
            </a:r>
            <a:r>
              <a:rPr sz="1750" spc="10" dirty="0">
                <a:latin typeface="Arial"/>
                <a:cs typeface="Arial"/>
              </a:rPr>
              <a:t>project. </a:t>
            </a:r>
            <a:r>
              <a:rPr sz="1750" spc="15" dirty="0">
                <a:latin typeface="Arial"/>
                <a:cs typeface="Arial"/>
              </a:rPr>
              <a:t>After </a:t>
            </a:r>
            <a:r>
              <a:rPr sz="1750" spc="10" dirty="0">
                <a:latin typeface="Arial"/>
                <a:cs typeface="Arial"/>
              </a:rPr>
              <a:t>that, </a:t>
            </a:r>
            <a:r>
              <a:rPr sz="1750" spc="5" dirty="0">
                <a:latin typeface="Arial"/>
                <a:cs typeface="Arial"/>
              </a:rPr>
              <a:t>it's </a:t>
            </a:r>
            <a:r>
              <a:rPr sz="1750" spc="10" dirty="0">
                <a:latin typeface="Arial"/>
                <a:cs typeface="Arial"/>
              </a:rPr>
              <a:t>better </a:t>
            </a:r>
            <a:r>
              <a:rPr sz="1750" spc="15" dirty="0">
                <a:latin typeface="Arial"/>
                <a:cs typeface="Arial"/>
              </a:rPr>
              <a:t>to </a:t>
            </a:r>
            <a:r>
              <a:rPr sz="1750" spc="10" dirty="0">
                <a:latin typeface="Arial"/>
                <a:cs typeface="Arial"/>
              </a:rPr>
              <a:t>define </a:t>
            </a:r>
            <a:r>
              <a:rPr sz="1750" spc="5" dirty="0">
                <a:latin typeface="Arial"/>
                <a:cs typeface="Arial"/>
              </a:rPr>
              <a:t>all </a:t>
            </a:r>
            <a:r>
              <a:rPr sz="1750" spc="10" dirty="0">
                <a:latin typeface="Arial"/>
                <a:cs typeface="Arial"/>
              </a:rPr>
              <a:t>entrances  </a:t>
            </a:r>
            <a:r>
              <a:rPr sz="1750" spc="15" dirty="0">
                <a:latin typeface="Arial"/>
                <a:cs typeface="Arial"/>
              </a:rPr>
              <a:t>consequently by </a:t>
            </a:r>
            <a:r>
              <a:rPr sz="1750" spc="10" dirty="0">
                <a:latin typeface="Arial"/>
                <a:cs typeface="Arial"/>
              </a:rPr>
              <a:t>letters (for example, put </a:t>
            </a:r>
            <a:r>
              <a:rPr sz="1750" spc="15" dirty="0">
                <a:latin typeface="Arial"/>
                <a:cs typeface="Arial"/>
              </a:rPr>
              <a:t>the triangular </a:t>
            </a:r>
            <a:r>
              <a:rPr sz="1750" spc="10" dirty="0">
                <a:latin typeface="Arial"/>
                <a:cs typeface="Arial"/>
              </a:rPr>
              <a:t>or circular fully  hatched </a:t>
            </a:r>
            <a:r>
              <a:rPr sz="1750" spc="15" dirty="0">
                <a:latin typeface="Arial"/>
                <a:cs typeface="Arial"/>
              </a:rPr>
              <a:t>symbol and </a:t>
            </a:r>
            <a:r>
              <a:rPr sz="1750" spc="10" dirty="0">
                <a:latin typeface="Arial"/>
                <a:cs typeface="Arial"/>
              </a:rPr>
              <a:t>later </a:t>
            </a:r>
            <a:r>
              <a:rPr sz="1750" spc="20" dirty="0">
                <a:latin typeface="Arial"/>
                <a:cs typeface="Arial"/>
              </a:rPr>
              <a:t>A </a:t>
            </a:r>
            <a:r>
              <a:rPr sz="1750" spc="10" dirty="0">
                <a:latin typeface="Arial"/>
                <a:cs typeface="Arial"/>
              </a:rPr>
              <a:t>for </a:t>
            </a:r>
            <a:r>
              <a:rPr sz="1750" spc="15" dirty="0">
                <a:latin typeface="Arial"/>
                <a:cs typeface="Arial"/>
              </a:rPr>
              <a:t>strong </a:t>
            </a:r>
            <a:r>
              <a:rPr sz="1750" spc="10" dirty="0">
                <a:latin typeface="Arial"/>
                <a:cs typeface="Arial"/>
              </a:rPr>
              <a:t>entrance or put </a:t>
            </a:r>
            <a:r>
              <a:rPr sz="1750" spc="15" dirty="0">
                <a:latin typeface="Arial"/>
                <a:cs typeface="Arial"/>
              </a:rPr>
              <a:t>the </a:t>
            </a:r>
            <a:r>
              <a:rPr sz="1750" spc="20" dirty="0">
                <a:latin typeface="Arial"/>
                <a:cs typeface="Arial"/>
              </a:rPr>
              <a:t>same </a:t>
            </a:r>
            <a:r>
              <a:rPr sz="1750" spc="15" dirty="0">
                <a:latin typeface="Arial"/>
                <a:cs typeface="Arial"/>
              </a:rPr>
              <a:t>sign </a:t>
            </a:r>
            <a:r>
              <a:rPr sz="1750" spc="10" dirty="0">
                <a:latin typeface="Arial"/>
                <a:cs typeface="Arial"/>
              </a:rPr>
              <a:t>with  later </a:t>
            </a:r>
            <a:r>
              <a:rPr sz="1750" spc="25" dirty="0">
                <a:latin typeface="Arial"/>
                <a:cs typeface="Arial"/>
              </a:rPr>
              <a:t>C </a:t>
            </a:r>
            <a:r>
              <a:rPr sz="1750" spc="10" dirty="0">
                <a:latin typeface="Arial"/>
                <a:cs typeface="Arial"/>
              </a:rPr>
              <a:t>or </a:t>
            </a:r>
            <a:r>
              <a:rPr sz="1750" spc="25" dirty="0">
                <a:latin typeface="Arial"/>
                <a:cs typeface="Arial"/>
              </a:rPr>
              <a:t>D </a:t>
            </a:r>
            <a:r>
              <a:rPr sz="1750" spc="10" dirty="0">
                <a:latin typeface="Arial"/>
                <a:cs typeface="Arial"/>
              </a:rPr>
              <a:t>for highlighting </a:t>
            </a:r>
            <a:r>
              <a:rPr sz="1750" spc="15" dirty="0">
                <a:latin typeface="Arial"/>
                <a:cs typeface="Arial"/>
              </a:rPr>
              <a:t>the weakest </a:t>
            </a:r>
            <a:r>
              <a:rPr sz="1750" spc="10" dirty="0">
                <a:latin typeface="Arial"/>
                <a:cs typeface="Arial"/>
              </a:rPr>
              <a:t>entry). Finally, </a:t>
            </a:r>
            <a:r>
              <a:rPr sz="1750" spc="5" dirty="0">
                <a:latin typeface="Arial"/>
                <a:cs typeface="Arial"/>
              </a:rPr>
              <a:t>it's </a:t>
            </a:r>
            <a:r>
              <a:rPr sz="1750" spc="20" dirty="0">
                <a:latin typeface="Arial"/>
                <a:cs typeface="Arial"/>
              </a:rPr>
              <a:t>most </a:t>
            </a:r>
            <a:r>
              <a:rPr sz="1750" spc="10" dirty="0">
                <a:latin typeface="Arial"/>
                <a:cs typeface="Arial"/>
              </a:rPr>
              <a:t>helpful </a:t>
            </a:r>
            <a:r>
              <a:rPr sz="1750" spc="15" dirty="0">
                <a:latin typeface="Arial"/>
                <a:cs typeface="Arial"/>
              </a:rPr>
              <a:t>to  </a:t>
            </a:r>
            <a:r>
              <a:rPr sz="1750" spc="10" dirty="0">
                <a:latin typeface="Arial"/>
                <a:cs typeface="Arial"/>
              </a:rPr>
              <a:t>discuss this part </a:t>
            </a:r>
            <a:r>
              <a:rPr sz="1750" spc="15" dirty="0">
                <a:latin typeface="Arial"/>
                <a:cs typeface="Arial"/>
              </a:rPr>
              <a:t>by conceptual mass, sketch/s, </a:t>
            </a:r>
            <a:r>
              <a:rPr sz="1750" spc="10" dirty="0">
                <a:latin typeface="Arial"/>
                <a:cs typeface="Arial"/>
              </a:rPr>
              <a:t>diagram/s or </a:t>
            </a:r>
            <a:r>
              <a:rPr sz="1750" spc="15" dirty="0">
                <a:latin typeface="Arial"/>
                <a:cs typeface="Arial"/>
              </a:rPr>
              <a:t>simple  </a:t>
            </a:r>
            <a:r>
              <a:rPr sz="1750" spc="10" dirty="0">
                <a:latin typeface="Arial"/>
                <a:cs typeface="Arial"/>
              </a:rPr>
              <a:t>photo/s</a:t>
            </a:r>
            <a:r>
              <a:rPr lang="en-US" sz="1750" spc="10" dirty="0">
                <a:latin typeface="Arial"/>
                <a:cs typeface="Arial"/>
              </a:rPr>
              <a:t>.</a:t>
            </a:r>
            <a:endParaRPr sz="1750" dirty="0">
              <a:latin typeface="Arial"/>
              <a:cs typeface="Arial"/>
            </a:endParaRPr>
          </a:p>
        </p:txBody>
      </p:sp>
      <p:sp>
        <p:nvSpPr>
          <p:cNvPr id="24" name="object 13">
            <a:extLst>
              <a:ext uri="{FF2B5EF4-FFF2-40B4-BE49-F238E27FC236}">
                <a16:creationId xmlns:a16="http://schemas.microsoft.com/office/drawing/2014/main" id="{94089E88-E715-4A29-8CCF-B268C5388F0C}"/>
              </a:ext>
            </a:extLst>
          </p:cNvPr>
          <p:cNvSpPr txBox="1"/>
          <p:nvPr/>
        </p:nvSpPr>
        <p:spPr>
          <a:xfrm>
            <a:off x="509748" y="9747143"/>
            <a:ext cx="9030970" cy="3806170"/>
          </a:xfrm>
          <a:prstGeom prst="rect">
            <a:avLst/>
          </a:prstGeom>
          <a:ln w="38100">
            <a:solidFill>
              <a:srgbClr val="00B050"/>
            </a:solidFill>
          </a:ln>
        </p:spPr>
        <p:txBody>
          <a:bodyPr vert="horz" wrap="square" lIns="0" tIns="91440" rIns="0" bIns="0" rtlCol="0">
            <a:spAutoFit/>
          </a:bodyPr>
          <a:lstStyle/>
          <a:p>
            <a:pPr marL="8255" algn="ctr">
              <a:lnSpc>
                <a:spcPct val="100000"/>
              </a:lnSpc>
              <a:spcBef>
                <a:spcPts val="720"/>
              </a:spcBef>
            </a:pPr>
            <a:r>
              <a:rPr lang="en-US" sz="1650" b="1" spc="-5" dirty="0">
                <a:solidFill>
                  <a:srgbClr val="00B050"/>
                </a:solidFill>
                <a:latin typeface="Century Gothic"/>
                <a:cs typeface="Century Gothic"/>
              </a:rPr>
              <a:t>Diagram, chart, Data analysis, Photos</a:t>
            </a:r>
          </a:p>
          <a:p>
            <a:pPr marL="8255" algn="ctr">
              <a:lnSpc>
                <a:spcPct val="100000"/>
              </a:lnSpc>
              <a:spcBef>
                <a:spcPts val="720"/>
              </a:spcBef>
            </a:pPr>
            <a:endParaRPr lang="en-US" sz="1650" b="1" spc="-5" dirty="0">
              <a:solidFill>
                <a:srgbClr val="5B5BB8"/>
              </a:solidFill>
              <a:latin typeface="Century Gothic"/>
              <a:cs typeface="Arial"/>
            </a:endParaRPr>
          </a:p>
          <a:p>
            <a:pPr marL="8255" algn="ctr">
              <a:lnSpc>
                <a:spcPct val="100000"/>
              </a:lnSpc>
              <a:spcBef>
                <a:spcPts val="720"/>
              </a:spcBef>
            </a:pPr>
            <a:endParaRPr lang="en-US" sz="1650" b="1" spc="-5" dirty="0">
              <a:solidFill>
                <a:srgbClr val="5B5BB8"/>
              </a:solidFill>
              <a:latin typeface="Century Gothic"/>
              <a:cs typeface="Arial"/>
            </a:endParaRPr>
          </a:p>
          <a:p>
            <a:pPr marL="8255" algn="ctr">
              <a:lnSpc>
                <a:spcPct val="100000"/>
              </a:lnSpc>
              <a:spcBef>
                <a:spcPts val="720"/>
              </a:spcBef>
            </a:pPr>
            <a:endParaRPr lang="en-US" sz="1650" b="1" spc="-5" dirty="0">
              <a:solidFill>
                <a:srgbClr val="5B5BB8"/>
              </a:solidFill>
              <a:latin typeface="Century Gothic"/>
              <a:cs typeface="Arial"/>
            </a:endParaRPr>
          </a:p>
          <a:p>
            <a:pPr marL="8255" algn="ctr">
              <a:lnSpc>
                <a:spcPct val="100000"/>
              </a:lnSpc>
              <a:spcBef>
                <a:spcPts val="720"/>
              </a:spcBef>
            </a:pPr>
            <a:endParaRPr lang="en-US" sz="1650" b="1" spc="-5" dirty="0">
              <a:solidFill>
                <a:srgbClr val="5B5BB8"/>
              </a:solidFill>
              <a:latin typeface="Century Gothic"/>
              <a:cs typeface="Arial"/>
            </a:endParaRPr>
          </a:p>
          <a:p>
            <a:pPr marL="8255" algn="ctr">
              <a:lnSpc>
                <a:spcPct val="100000"/>
              </a:lnSpc>
              <a:spcBef>
                <a:spcPts val="720"/>
              </a:spcBef>
            </a:pPr>
            <a:endParaRPr lang="en-US" sz="1650" b="1" spc="-5" dirty="0">
              <a:solidFill>
                <a:srgbClr val="5B5BB8"/>
              </a:solidFill>
              <a:latin typeface="Century Gothic"/>
              <a:cs typeface="Arial"/>
            </a:endParaRPr>
          </a:p>
          <a:p>
            <a:pPr marL="8255" algn="ctr">
              <a:lnSpc>
                <a:spcPct val="100000"/>
              </a:lnSpc>
              <a:spcBef>
                <a:spcPts val="720"/>
              </a:spcBef>
            </a:pPr>
            <a:endParaRPr lang="en-US" sz="1650" b="1" spc="-5" dirty="0">
              <a:solidFill>
                <a:srgbClr val="5B5BB8"/>
              </a:solidFill>
              <a:latin typeface="Century Gothic"/>
              <a:cs typeface="Arial"/>
            </a:endParaRPr>
          </a:p>
          <a:p>
            <a:pPr marL="8255" algn="ctr">
              <a:lnSpc>
                <a:spcPct val="100000"/>
              </a:lnSpc>
              <a:spcBef>
                <a:spcPts val="720"/>
              </a:spcBef>
            </a:pPr>
            <a:endParaRPr lang="en-US" sz="1650" b="1" spc="-5" dirty="0">
              <a:solidFill>
                <a:srgbClr val="5B5BB8"/>
              </a:solidFill>
              <a:latin typeface="Century Gothic"/>
              <a:cs typeface="Arial"/>
            </a:endParaRPr>
          </a:p>
          <a:p>
            <a:pPr marL="8255" algn="ctr">
              <a:lnSpc>
                <a:spcPct val="100000"/>
              </a:lnSpc>
              <a:spcBef>
                <a:spcPts val="720"/>
              </a:spcBef>
            </a:pPr>
            <a:endParaRPr lang="en-US" sz="1650" b="1" spc="-5" dirty="0">
              <a:solidFill>
                <a:srgbClr val="5B5BB8"/>
              </a:solidFill>
              <a:latin typeface="Century Gothic"/>
              <a:cs typeface="Arial"/>
            </a:endParaRPr>
          </a:p>
          <a:p>
            <a:pPr marL="8255" algn="ctr">
              <a:lnSpc>
                <a:spcPct val="100000"/>
              </a:lnSpc>
              <a:spcBef>
                <a:spcPts val="720"/>
              </a:spcBef>
            </a:pPr>
            <a:endParaRPr lang="en-US" sz="1650" b="1" spc="-5" dirty="0">
              <a:solidFill>
                <a:srgbClr val="5B5BB8"/>
              </a:solidFill>
              <a:latin typeface="Century Gothic"/>
              <a:cs typeface="Arial"/>
            </a:endParaRPr>
          </a:p>
          <a:p>
            <a:pPr marL="8255" algn="ctr">
              <a:lnSpc>
                <a:spcPct val="100000"/>
              </a:lnSpc>
              <a:spcBef>
                <a:spcPts val="720"/>
              </a:spcBef>
            </a:pPr>
            <a:endParaRPr sz="1800" dirty="0">
              <a:latin typeface="Arial"/>
              <a:cs typeface="Arial"/>
            </a:endParaRPr>
          </a:p>
        </p:txBody>
      </p:sp>
      <p:sp>
        <p:nvSpPr>
          <p:cNvPr id="2" name="TextBox 1">
            <a:extLst>
              <a:ext uri="{FF2B5EF4-FFF2-40B4-BE49-F238E27FC236}">
                <a16:creationId xmlns:a16="http://schemas.microsoft.com/office/drawing/2014/main" id="{DF9A8F7B-A51B-DA21-0F1A-65D6618054D6}"/>
              </a:ext>
            </a:extLst>
          </p:cNvPr>
          <p:cNvSpPr txBox="1"/>
          <p:nvPr/>
        </p:nvSpPr>
        <p:spPr>
          <a:xfrm>
            <a:off x="671678" y="1086756"/>
            <a:ext cx="3797765" cy="1200329"/>
          </a:xfrm>
          <a:prstGeom prst="rect">
            <a:avLst/>
          </a:prstGeom>
          <a:noFill/>
        </p:spPr>
        <p:txBody>
          <a:bodyPr wrap="square" rtlCol="0">
            <a:spAutoFit/>
          </a:bodyPr>
          <a:lstStyle/>
          <a:p>
            <a:r>
              <a:rPr lang="en-US" sz="3600" b="1" dirty="0"/>
              <a:t>QR Code</a:t>
            </a:r>
            <a:br>
              <a:rPr lang="en-US" sz="3600" b="1" dirty="0"/>
            </a:br>
            <a:r>
              <a:rPr lang="en-US" sz="3600" b="1" dirty="0"/>
              <a:t>&amp; Project Code</a:t>
            </a:r>
            <a:endParaRPr lang="en-US" sz="1000" b="1" dirty="0"/>
          </a:p>
        </p:txBody>
      </p:sp>
      <p:pic>
        <p:nvPicPr>
          <p:cNvPr id="15" name="Picture 14" descr="A picture containing logo, emblem, symbol, trademark&#10;&#10;Description automatically generated">
            <a:extLst>
              <a:ext uri="{FF2B5EF4-FFF2-40B4-BE49-F238E27FC236}">
                <a16:creationId xmlns:a16="http://schemas.microsoft.com/office/drawing/2014/main" id="{4FAD9744-6A18-C291-093F-2F44750633F4}"/>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9456" t="12180" r="12071" b="18217"/>
          <a:stretch/>
        </p:blipFill>
        <p:spPr>
          <a:xfrm>
            <a:off x="8566481" y="831850"/>
            <a:ext cx="945662" cy="798630"/>
          </a:xfrm>
          <a:prstGeom prst="rect">
            <a:avLst/>
          </a:prstGeom>
        </p:spPr>
      </p:pic>
    </p:spTree>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173</TotalTime>
  <Words>203</Words>
  <Application>Microsoft Office PowerPoint</Application>
  <PresentationFormat>Custom</PresentationFormat>
  <Paragraphs>31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Texta Black</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Shad</dc:creator>
  <cp:lastModifiedBy>Shallaw Hamza</cp:lastModifiedBy>
  <cp:revision>12</cp:revision>
  <dcterms:created xsi:type="dcterms:W3CDTF">2022-05-15T21:25:41Z</dcterms:created>
  <dcterms:modified xsi:type="dcterms:W3CDTF">2023-05-16T08:58:44Z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2022-05-16T00:00:00Z</vt:filetime>
  </property>
  <property fmtid="{D5CDD505-2E9C-101B-9397-08002B2CF9AE}" pid="3" name="Creator">
    <vt:lpwstr>AutoCAD 2021 - English 2021 (24.0s (LMS Tech))</vt:lpwstr>
  </property>
  <property fmtid="{D5CDD505-2E9C-101B-9397-08002B2CF9AE}" pid="4" name="LastSaved">
    <vt:filetime>2022-05-15T00:00:00Z</vt:filetime>
  </property>
</Properties>
</file>